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64" r:id="rId4"/>
    <p:sldId id="265" r:id="rId5"/>
    <p:sldId id="258" r:id="rId6"/>
    <p:sldId id="269" r:id="rId7"/>
    <p:sldId id="271" r:id="rId8"/>
    <p:sldId id="277" r:id="rId9"/>
    <p:sldId id="285" r:id="rId10"/>
    <p:sldId id="286" r:id="rId11"/>
    <p:sldId id="287" r:id="rId12"/>
    <p:sldId id="282" r:id="rId13"/>
    <p:sldId id="266" r:id="rId14"/>
    <p:sldId id="291" r:id="rId15"/>
    <p:sldId id="260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2D"/>
    <a:srgbClr val="CD7980"/>
    <a:srgbClr val="37CF27"/>
    <a:srgbClr val="1B4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2"/>
        <p:guide pos="296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3B417-8DD3-4D8B-962C-C619C1F567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hyperlink" Target="2018&#31179;&#23398;&#26399;&#23398;&#29983;&#33719;&#22870;&#32479;&#35745;.xls" TargetMode="Externa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hyperlink" Target="2018&#31179;&#23398;&#26399;&#23398;&#29983;&#33719;&#22870;&#32479;&#35745;.xls" TargetMode="Externa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hyperlink" Target="2018&#31179;&#23398;&#26399;&#23398;&#29983;&#33719;&#22870;&#32479;&#35745;.xls" TargetMode="Externa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hyperlink" Target="2018&#31179;&#23398;&#26399;&#23398;&#29983;&#33719;&#22870;&#32479;&#35745;.xls" TargetMode="Externa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1" descr="574611648708645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" y="3175"/>
            <a:ext cx="9178925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文本框 2"/>
          <p:cNvSpPr txBox="1"/>
          <p:nvPr/>
        </p:nvSpPr>
        <p:spPr>
          <a:xfrm>
            <a:off x="819150" y="1325560"/>
            <a:ext cx="717708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 noProof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金坛区常胜小学</a:t>
            </a:r>
            <a:r>
              <a:rPr lang="en-US" altLang="zh-CN" sz="4000" b="1" noProof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2019</a:t>
            </a:r>
            <a:r>
              <a:rPr lang="zh-CN" altLang="en-US" sz="4000" b="1" noProof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年秋学期</a:t>
            </a:r>
            <a:endParaRPr lang="zh-CN" altLang="en-US" sz="4000" b="1" noProof="1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64385" y="2591435"/>
            <a:ext cx="5014595" cy="186118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4200000"/>
              </a:lightRig>
            </a:scene3d>
            <a:sp3d extrusionH="12700"/>
          </a:bodyPr>
          <a:p>
            <a:r>
              <a:rPr lang="zh-CN" altLang="en-US" sz="11500" b="1" noProof="1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隶书" panose="02010509060101010101" charset="-122"/>
                <a:ea typeface="隶书" panose="02010509060101010101" charset="-122"/>
                <a:cs typeface="+mn-cs"/>
              </a:rPr>
              <a:t>休业式</a:t>
            </a:r>
            <a:endParaRPr lang="zh-CN" altLang="en-US" sz="11500" b="1" noProof="1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隶书" panose="02010509060101010101" charset="-122"/>
              <a:ea typeface="隶书" panose="0201050906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t01fef6b34ec9ddd74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162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12165" y="2697480"/>
            <a:ext cx="75196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“</a:t>
            </a:r>
            <a:r>
              <a:rPr lang="zh-CN" altLang="en-US" sz="54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缤纷冬日</a:t>
            </a:r>
            <a:r>
              <a:rPr lang="en-US" altLang="zh-CN" sz="54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”</a:t>
            </a:r>
            <a:r>
              <a:rPr lang="zh-CN" altLang="en-US" sz="5400">
                <a:solidFill>
                  <a:srgbClr val="FF0000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寒假生活</a:t>
            </a:r>
            <a:endParaRPr lang="zh-CN" altLang="en-US" sz="5400">
              <a:solidFill>
                <a:srgbClr val="FF0000"/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 descr="57404677460990789"/>
          <p:cNvPicPr>
            <a:picLocks noChangeAspect="1"/>
          </p:cNvPicPr>
          <p:nvPr/>
        </p:nvPicPr>
        <p:blipFill>
          <a:blip r:embed="rId1">
            <a:lum bright="24000"/>
          </a:blip>
          <a:stretch>
            <a:fillRect/>
          </a:stretch>
        </p:blipFill>
        <p:spPr>
          <a:xfrm>
            <a:off x="-22225" y="-14287"/>
            <a:ext cx="9151938" cy="712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文本框 2"/>
          <p:cNvSpPr txBox="1"/>
          <p:nvPr/>
        </p:nvSpPr>
        <p:spPr>
          <a:xfrm>
            <a:off x="1640202" y="2045335"/>
            <a:ext cx="6517641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8000" b="1" noProof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+mn-cs"/>
              </a:rPr>
              <a:t>安全法制讲座</a:t>
            </a:r>
            <a:endParaRPr lang="zh-CN" altLang="en-US" sz="8000" b="1" noProof="1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sp>
        <p:nvSpPr>
          <p:cNvPr id="10243" name="文本框 3"/>
          <p:cNvSpPr txBox="1"/>
          <p:nvPr/>
        </p:nvSpPr>
        <p:spPr>
          <a:xfrm>
            <a:off x="2681288" y="3919538"/>
            <a:ext cx="4197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金坛区检察院  王珏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美食, 菜肴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6143"/>
            <a:ext cx="9144001" cy="5805713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009247" y="1724088"/>
            <a:ext cx="7162324" cy="345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58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加强防范意识</a:t>
            </a:r>
            <a:endParaRPr lang="en-US" altLang="zh-CN" sz="5585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585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rPr>
              <a:t>   远离网络“陷阱”</a:t>
            </a:r>
            <a:endParaRPr lang="en-US" altLang="zh-CN" sz="5585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3385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9040194_200003211386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924" y="5252704"/>
            <a:ext cx="960120" cy="9734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31087" y="4863996"/>
            <a:ext cx="4716780" cy="638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37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37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金坛检察院法治宣传系列活动</a:t>
            </a:r>
            <a:endParaRPr lang="en-US" altLang="zh-CN" sz="237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5404"/>
          <a:stretch>
            <a:fillRect/>
          </a:stretch>
        </p:blipFill>
        <p:spPr>
          <a:xfrm>
            <a:off x="0" y="915035"/>
            <a:ext cx="9166860" cy="4744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0035035716379060_b"/>
          <p:cNvPicPr>
            <a:picLocks noChangeAspect="1"/>
          </p:cNvPicPr>
          <p:nvPr/>
        </p:nvPicPr>
        <p:blipFill>
          <a:blip r:embed="rId1">
            <a:lum bright="12000"/>
          </a:blip>
          <a:srcRect b="2566"/>
          <a:stretch>
            <a:fillRect/>
          </a:stretch>
        </p:blipFill>
        <p:spPr>
          <a:xfrm>
            <a:off x="-137795" y="-47625"/>
            <a:ext cx="9321800" cy="6904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52825" y="2511425"/>
            <a:ext cx="5086350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6000" b="1" i="1" noProof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n-cs"/>
              </a:rPr>
              <a:t>收获的一学期</a:t>
            </a:r>
            <a:endParaRPr lang="zh-CN" altLang="en-US" sz="6000" b="1" i="1" noProof="1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1" descr="182407.44788361"/>
          <p:cNvPicPr>
            <a:picLocks noChangeAspect="1"/>
          </p:cNvPicPr>
          <p:nvPr/>
        </p:nvPicPr>
        <p:blipFill>
          <a:blip r:embed="rId1">
            <a:lum bright="53999"/>
          </a:blip>
          <a:stretch>
            <a:fillRect/>
          </a:stretch>
        </p:blipFill>
        <p:spPr>
          <a:xfrm>
            <a:off x="6350" y="-19050"/>
            <a:ext cx="941387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87488" y="344488"/>
            <a:ext cx="707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</a:t>
            </a:r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年秋学期“五彩少年”表彰名单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47" name="文本框 2"/>
          <p:cNvSpPr txBox="1"/>
          <p:nvPr/>
        </p:nvSpPr>
        <p:spPr>
          <a:xfrm>
            <a:off x="406400" y="1311910"/>
            <a:ext cx="873760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一（1）班 蒋梓涵 李妙彤 李韦彤 王子豪 张云皓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一（2）班 黄子琪 王承泽 孙瀚文 汤俊安 赵立淇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一（3）班 方馨怡 许思诚 葛宇浩 张诗涵 陆宇涵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一（4）班 陆博瀚 周栩熠 周若曦 狄欣莹 杨遇冯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一（5）班  虞舜清 翟弘毅 吴若尘 沈昀辰 李茜儿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二（1）班  何子骞  袁一然 朱雪菲 韦瑾萱 贺钦辰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二（2）班  刘念 朱紫昀  王浩宇 赵盈淇 严艺萱 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二（3）班  杨子萱 于云涛 耿炜皓 王星睿 叶菲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二（4）班  于金叶 叶杨瑞 滕宇轩 赵熙哲 徐心蕾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二（5）班  沈悠然 李铭轩 周夏末 邹佳怡 夏玉霖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 descr="182407.44788361"/>
          <p:cNvPicPr>
            <a:picLocks noChangeAspect="1"/>
          </p:cNvPicPr>
          <p:nvPr/>
        </p:nvPicPr>
        <p:blipFill>
          <a:blip r:embed="rId1">
            <a:lum bright="47999"/>
          </a:blip>
          <a:stretch>
            <a:fillRect/>
          </a:stretch>
        </p:blipFill>
        <p:spPr>
          <a:xfrm>
            <a:off x="6350" y="-19050"/>
            <a:ext cx="941387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7713" y="730250"/>
            <a:ext cx="78438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年秋学期“五彩少年”表彰名单</a:t>
            </a:r>
            <a:endParaRPr lang="zh-CN" altLang="en-US" sz="36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95" name="文本框 2"/>
          <p:cNvSpPr txBox="1"/>
          <p:nvPr/>
        </p:nvSpPr>
        <p:spPr>
          <a:xfrm>
            <a:off x="344805" y="1556703"/>
            <a:ext cx="8736013" cy="4399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三（1）班  曹熙溹 秦语涵 陈佳琪 谢雨彤 陈铭扬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三（2）班  韩昕妤 陈雅彤 邓茜文 祁岩熙 朱沁萍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三（3）班  陈虞泽 张羽桐 李岬璇 瞿雨寒 顾纯溪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三（4）班  杨琳歆 钱景天 邹定明 马宇优 张梓涵 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三（5）班  尹子沐 袁东旭 陈梦琪 徐诗绮 冯浩源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四（1）班  赵优璇 李佳岭 赵可馨 林佳丽 孙其然 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四（2）班  杜雨蔓 汤謾朵 施皓文 王梦璇 王可馨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四（3）班  袁冶 余昕悦 胡鑫瑞  蔡佳琪 杨靖瑶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四（4）班  唐馨  张泽文 李乐佳 曹敏怡 李文皓  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 descr="182407.44788361"/>
          <p:cNvPicPr>
            <a:picLocks noChangeAspect="1"/>
          </p:cNvPicPr>
          <p:nvPr/>
        </p:nvPicPr>
        <p:blipFill>
          <a:blip r:embed="rId1">
            <a:lum bright="47999"/>
          </a:blip>
          <a:stretch>
            <a:fillRect/>
          </a:stretch>
        </p:blipFill>
        <p:spPr>
          <a:xfrm>
            <a:off x="6350" y="-19050"/>
            <a:ext cx="941387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7713" y="730250"/>
            <a:ext cx="78438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9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年秋学期“五彩少年”表彰名单</a:t>
            </a:r>
            <a:endParaRPr lang="zh-CN" altLang="en-US" sz="36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19" name="文本框 2"/>
          <p:cNvSpPr txBox="1"/>
          <p:nvPr/>
        </p:nvSpPr>
        <p:spPr>
          <a:xfrm>
            <a:off x="618173" y="1621155"/>
            <a:ext cx="8875712" cy="4154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五（1）班  季子轩 唐熙雯 陈昊宇 王子晔 马自豪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五（2）班  丁诗玥 江瑞欣 戴若涵 张林  王媛媛 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五（3）班  王璐瑶 王茹燕 高欣妍 赵语晨 严诗琦 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五（4）班  张乐晨 戴雪纯 徐馨怡 谢卿  王雨婷 唐煜宸 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五（5）班  翟乐颖 周润泽 陈鑫 谢小安  宋胤如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六（1）班  刘宇萱 王家琪 魏桓玉 郑文源 朱嘉毅 崔佳棋 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六（2）班  徐朱灏 叶凌轩 曹馨月 徐梦瑶 王昱恩 包嘉康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六（3）班  周昱伽 周若曦 王子童 杨玉敏 柯子吟 潘嘉程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六（4）班  左子莹 徐振华 董羽洁 王天翼 陈龙 武一一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六（5）班  金兴宇 庄昊磊 薛亦璟 王彥祖 张岩 蒋志贤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 descr="182407.44788361"/>
          <p:cNvPicPr>
            <a:picLocks noChangeAspect="1"/>
          </p:cNvPicPr>
          <p:nvPr/>
        </p:nvPicPr>
        <p:blipFill>
          <a:blip r:embed="rId1">
            <a:lum bright="59999"/>
          </a:blip>
          <a:stretch>
            <a:fillRect/>
          </a:stretch>
        </p:blipFill>
        <p:spPr>
          <a:xfrm>
            <a:off x="6350" y="-19050"/>
            <a:ext cx="941387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框 1"/>
          <p:cNvSpPr txBox="1"/>
          <p:nvPr/>
        </p:nvSpPr>
        <p:spPr>
          <a:xfrm>
            <a:off x="812165" y="893445"/>
            <a:ext cx="8101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hlinkClick r:id="rId2" action="ppaction://hlinkfile"/>
              </a:rPr>
              <a:t>2019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hlinkClick r:id="rId2" action="ppaction://hlinkfile"/>
              </a:rPr>
              <a:t>年秋学期学生校外获奖表彰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1780" y="1526540"/>
            <a:ext cx="85998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英语：</a:t>
            </a:r>
            <a:endParaRPr lang="zh-CN" altLang="en-US" sz="2800" b="1">
              <a:solidFill>
                <a:srgbClr val="C00000"/>
              </a:solidFill>
            </a:endParaRPr>
          </a:p>
          <a:p>
            <a:r>
              <a:rPr lang="zh-CN" altLang="en-US" sz="2800" b="1"/>
              <a:t>       </a:t>
            </a:r>
            <a:r>
              <a:rPr lang="zh-CN" altLang="en-US" sz="3200" b="1">
                <a:solidFill>
                  <a:srgbClr val="FF0000"/>
                </a:solidFill>
              </a:rPr>
              <a:t>五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班</a:t>
            </a:r>
            <a:r>
              <a:rPr lang="zh-CN" altLang="en-US" sz="2800" b="1"/>
              <a:t>在区小学英语五年级整班朗诵比赛中，   获一等奖。</a:t>
            </a:r>
            <a:endParaRPr lang="zh-CN" altLang="en-US" sz="2800" b="1"/>
          </a:p>
        </p:txBody>
      </p:sp>
      <p:sp>
        <p:nvSpPr>
          <p:cNvPr id="3" name="文本框 2"/>
          <p:cNvSpPr txBox="1"/>
          <p:nvPr/>
        </p:nvSpPr>
        <p:spPr>
          <a:xfrm>
            <a:off x="376555" y="3268345"/>
            <a:ext cx="85159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作文</a:t>
            </a:r>
            <a:r>
              <a:rPr lang="zh-CN" altLang="en-US" sz="2800" b="1"/>
              <a:t>：</a:t>
            </a:r>
            <a:endParaRPr lang="zh-CN" altLang="en-US" sz="2800" b="1"/>
          </a:p>
          <a:p>
            <a:r>
              <a:rPr lang="zh-CN" altLang="en-US" sz="2800"/>
              <a:t>      </a:t>
            </a:r>
            <a:r>
              <a:rPr lang="zh-CN" altLang="en-US" sz="2800" b="1" u="sng">
                <a:solidFill>
                  <a:srgbClr val="00662D"/>
                </a:solidFill>
              </a:rPr>
              <a:t>四</a:t>
            </a:r>
            <a:r>
              <a:rPr lang="en-US" altLang="zh-CN" sz="2800" b="1" u="sng">
                <a:solidFill>
                  <a:srgbClr val="00662D"/>
                </a:solidFill>
              </a:rPr>
              <a:t>3</a:t>
            </a:r>
            <a:r>
              <a:rPr lang="zh-CN" altLang="en-US" sz="2800" b="1" u="sng">
                <a:solidFill>
                  <a:srgbClr val="00662D"/>
                </a:solidFill>
              </a:rPr>
              <a:t>班胡鑫瑞</a:t>
            </a:r>
            <a:r>
              <a:rPr lang="zh-CN" altLang="en-US" sz="2800" b="1"/>
              <a:t>在金坛区小学生作文竞赛中获中年级组一等奖；常州市一等奖。</a:t>
            </a:r>
            <a:endParaRPr lang="zh-CN" altLang="en-US" sz="2800" b="1"/>
          </a:p>
          <a:p>
            <a:r>
              <a:rPr lang="zh-CN" altLang="en-US" sz="2800" b="1"/>
              <a:t>      </a:t>
            </a:r>
            <a:r>
              <a:rPr lang="zh-CN" altLang="en-US" sz="2800" b="1" u="sng">
                <a:solidFill>
                  <a:srgbClr val="00662D"/>
                </a:solidFill>
              </a:rPr>
              <a:t>六</a:t>
            </a:r>
            <a:r>
              <a:rPr lang="en-US" altLang="zh-CN" sz="2800" b="1" u="sng">
                <a:solidFill>
                  <a:srgbClr val="00662D"/>
                </a:solidFill>
              </a:rPr>
              <a:t>1</a:t>
            </a:r>
            <a:r>
              <a:rPr lang="zh-CN" altLang="en-US" sz="2800" b="1" u="sng">
                <a:solidFill>
                  <a:srgbClr val="00662D"/>
                </a:solidFill>
              </a:rPr>
              <a:t>班刘宇萱</a:t>
            </a:r>
            <a:r>
              <a:rPr lang="zh-CN" altLang="en-US" sz="2800" b="1">
                <a:sym typeface="+mn-ea"/>
              </a:rPr>
              <a:t>在金坛区小学生作文竞赛中获高年级组一等奖；常州市二等奖。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 descr="182407.44788361"/>
          <p:cNvPicPr>
            <a:picLocks noChangeAspect="1"/>
          </p:cNvPicPr>
          <p:nvPr/>
        </p:nvPicPr>
        <p:blipFill>
          <a:blip r:embed="rId1">
            <a:lum bright="59999"/>
          </a:blip>
          <a:stretch>
            <a:fillRect/>
          </a:stretch>
        </p:blipFill>
        <p:spPr>
          <a:xfrm>
            <a:off x="0" y="-19050"/>
            <a:ext cx="941387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框 1"/>
          <p:cNvSpPr txBox="1"/>
          <p:nvPr/>
        </p:nvSpPr>
        <p:spPr>
          <a:xfrm>
            <a:off x="812165" y="893445"/>
            <a:ext cx="8101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hlinkClick r:id="rId2" action="ppaction://hlinkfile"/>
              </a:rPr>
              <a:t>2019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hlinkClick r:id="rId2" action="ppaction://hlinkfile"/>
              </a:rPr>
              <a:t>年秋学期学生校外获奖表彰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800" y="1889125"/>
            <a:ext cx="827849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</a:rPr>
              <a:t>美术：</a:t>
            </a:r>
            <a:endParaRPr lang="zh-CN" altLang="en-US" sz="2800" b="1">
              <a:solidFill>
                <a:srgbClr val="C00000"/>
              </a:solidFill>
            </a:endParaRPr>
          </a:p>
          <a:p>
            <a:r>
              <a:rPr lang="zh-CN" altLang="en-US" sz="2400" b="1"/>
              <a:t>      </a:t>
            </a:r>
            <a:r>
              <a:rPr lang="zh-CN" altLang="en-US" sz="2400" b="1">
                <a:solidFill>
                  <a:srgbClr val="00662D"/>
                </a:solidFill>
              </a:rPr>
              <a:t>六</a:t>
            </a:r>
            <a:r>
              <a:rPr lang="en-US" altLang="zh-CN" sz="2400" b="1">
                <a:solidFill>
                  <a:srgbClr val="00662D"/>
                </a:solidFill>
              </a:rPr>
              <a:t>5</a:t>
            </a:r>
            <a:r>
              <a:rPr lang="zh-CN" altLang="en-US" sz="2400" b="1">
                <a:solidFill>
                  <a:srgbClr val="00662D"/>
                </a:solidFill>
              </a:rPr>
              <a:t>班薛亦璟</a:t>
            </a:r>
            <a:r>
              <a:rPr lang="zh-CN" altLang="en-US" sz="2400" b="1"/>
              <a:t>在常州市“第五届儿童消防绘画作文大赛”中获三等奖。</a:t>
            </a:r>
            <a:endParaRPr lang="zh-CN" altLang="en-US" sz="2400" b="1"/>
          </a:p>
          <a:p>
            <a:r>
              <a:rPr lang="zh-CN" altLang="en-US" sz="2400" b="1"/>
              <a:t>      </a:t>
            </a:r>
            <a:r>
              <a:rPr lang="zh-CN" altLang="en-US" sz="2400" b="1">
                <a:solidFill>
                  <a:srgbClr val="00662D"/>
                </a:solidFill>
              </a:rPr>
              <a:t>六</a:t>
            </a:r>
            <a:r>
              <a:rPr lang="en-US" altLang="zh-CN" sz="2400" b="1">
                <a:solidFill>
                  <a:srgbClr val="00662D"/>
                </a:solidFill>
              </a:rPr>
              <a:t>5</a:t>
            </a:r>
            <a:r>
              <a:rPr lang="zh-CN" altLang="en-US" sz="2400" b="1">
                <a:solidFill>
                  <a:srgbClr val="00662D"/>
                </a:solidFill>
              </a:rPr>
              <a:t>班梁意</a:t>
            </a:r>
            <a:r>
              <a:rPr lang="zh-CN" altLang="en-US" sz="2400" b="1"/>
              <a:t>在“常州名片”青少年手绘明信片设计赛中获二等奖。</a:t>
            </a:r>
            <a:endParaRPr lang="zh-CN" altLang="en-US" sz="2400" b="1"/>
          </a:p>
          <a:p>
            <a:r>
              <a:rPr lang="zh-CN" altLang="en-US" sz="2400" b="1"/>
              <a:t>      </a:t>
            </a:r>
            <a:r>
              <a:rPr lang="zh-CN" altLang="en-US" sz="2400" b="1">
                <a:solidFill>
                  <a:srgbClr val="00662D"/>
                </a:solidFill>
              </a:rPr>
              <a:t>二</a:t>
            </a:r>
            <a:r>
              <a:rPr lang="en-US" altLang="zh-CN" sz="2400" b="1">
                <a:solidFill>
                  <a:srgbClr val="00662D"/>
                </a:solidFill>
              </a:rPr>
              <a:t>5</a:t>
            </a:r>
            <a:r>
              <a:rPr lang="zh-CN" altLang="en-US" sz="2400" b="1">
                <a:solidFill>
                  <a:srgbClr val="00662D"/>
                </a:solidFill>
              </a:rPr>
              <a:t>班沈悠然</a:t>
            </a:r>
            <a:r>
              <a:rPr lang="zh-CN" altLang="en-US" sz="2400" b="1"/>
              <a:t>在第二届“童真里的色彩”江苏省儿童画创作大赛中获三等奖。</a:t>
            </a:r>
            <a:endParaRPr lang="zh-CN" altLang="en-US" sz="2400" b="1"/>
          </a:p>
          <a:p>
            <a:r>
              <a:rPr lang="zh-CN" altLang="en-US" sz="2400" b="1"/>
              <a:t>      </a:t>
            </a:r>
            <a:r>
              <a:rPr lang="zh-CN" altLang="en-US" sz="2400" b="1">
                <a:solidFill>
                  <a:srgbClr val="00662D"/>
                </a:solidFill>
              </a:rPr>
              <a:t>六</a:t>
            </a:r>
            <a:r>
              <a:rPr lang="en-US" altLang="zh-CN" sz="2400" b="1">
                <a:solidFill>
                  <a:srgbClr val="00662D"/>
                </a:solidFill>
              </a:rPr>
              <a:t>4</a:t>
            </a:r>
            <a:r>
              <a:rPr lang="zh-CN" altLang="en-US" sz="2400" b="1">
                <a:solidFill>
                  <a:srgbClr val="00662D"/>
                </a:solidFill>
              </a:rPr>
              <a:t>班左子莹</a:t>
            </a:r>
            <a:r>
              <a:rPr lang="zh-CN" altLang="en-US" sz="2400" b="1">
                <a:sym typeface="+mn-ea"/>
              </a:rPr>
              <a:t>在第二届“童真里的色彩”江苏省儿童画创作大赛中获三等奖。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 descr="182407.44788361"/>
          <p:cNvPicPr>
            <a:picLocks noChangeAspect="1"/>
          </p:cNvPicPr>
          <p:nvPr/>
        </p:nvPicPr>
        <p:blipFill>
          <a:blip r:embed="rId1">
            <a:lum bright="59999"/>
          </a:blip>
          <a:stretch>
            <a:fillRect/>
          </a:stretch>
        </p:blipFill>
        <p:spPr>
          <a:xfrm>
            <a:off x="6350" y="-19050"/>
            <a:ext cx="941387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框 1"/>
          <p:cNvSpPr txBox="1"/>
          <p:nvPr/>
        </p:nvSpPr>
        <p:spPr>
          <a:xfrm>
            <a:off x="830580" y="730250"/>
            <a:ext cx="8101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hlinkClick r:id="rId2" action="ppaction://hlinkfile"/>
              </a:rPr>
              <a:t>2019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hlinkClick r:id="rId2" action="ppaction://hlinkfile"/>
              </a:rPr>
              <a:t>年秋学期学生校外获奖表彰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805" y="1715135"/>
            <a:ext cx="820610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       </a:t>
            </a:r>
            <a:r>
              <a:rPr lang="en-US" altLang="zh-CN" sz="2800" b="1"/>
              <a:t>26</a:t>
            </a:r>
            <a:r>
              <a:rPr lang="zh-CN" altLang="en-US" sz="2800" b="1"/>
              <a:t>届省青少年科技模型大赛电子工程师竞赛项目（常州）赛区，获小学组一等奖：</a:t>
            </a:r>
            <a:endParaRPr lang="zh-CN" altLang="en-US" sz="2800" b="1"/>
          </a:p>
          <a:p>
            <a:r>
              <a:rPr lang="zh-CN" altLang="en-US" sz="2800" b="1"/>
              <a:t>       </a:t>
            </a:r>
            <a:endParaRPr lang="zh-CN" altLang="en-US" sz="2800" b="1"/>
          </a:p>
          <a:p>
            <a:r>
              <a:rPr lang="zh-CN" altLang="en-US" sz="2800" b="1"/>
              <a:t>      </a:t>
            </a:r>
            <a:r>
              <a:rPr lang="zh-CN" altLang="en-US" sz="2800" b="1">
                <a:solidFill>
                  <a:srgbClr val="00662D"/>
                </a:solidFill>
              </a:rPr>
              <a:t>六</a:t>
            </a:r>
            <a:r>
              <a:rPr lang="en-US" altLang="zh-CN" sz="2800" b="1">
                <a:solidFill>
                  <a:srgbClr val="00662D"/>
                </a:solidFill>
              </a:rPr>
              <a:t>1</a:t>
            </a:r>
            <a:r>
              <a:rPr lang="zh-CN" altLang="en-US" sz="2800" b="1">
                <a:solidFill>
                  <a:srgbClr val="00662D"/>
                </a:solidFill>
              </a:rPr>
              <a:t>班王家琪  潘亭君  朱嘉毅        六</a:t>
            </a:r>
            <a:r>
              <a:rPr lang="en-US" altLang="zh-CN" sz="2800" b="1">
                <a:solidFill>
                  <a:srgbClr val="00662D"/>
                </a:solidFill>
              </a:rPr>
              <a:t>3</a:t>
            </a:r>
            <a:r>
              <a:rPr lang="zh-CN" altLang="en-US" sz="2800" b="1">
                <a:solidFill>
                  <a:srgbClr val="00662D"/>
                </a:solidFill>
              </a:rPr>
              <a:t>班沈梦涵</a:t>
            </a:r>
            <a:r>
              <a:rPr lang="zh-CN" altLang="en-US" sz="2800" b="1">
                <a:solidFill>
                  <a:srgbClr val="00662D"/>
                </a:solidFill>
                <a:sym typeface="+mn-ea"/>
              </a:rPr>
              <a:t>         六</a:t>
            </a:r>
            <a:r>
              <a:rPr lang="en-US" altLang="zh-CN" sz="2800" b="1">
                <a:solidFill>
                  <a:srgbClr val="00662D"/>
                </a:solidFill>
                <a:sym typeface="+mn-ea"/>
              </a:rPr>
              <a:t>5</a:t>
            </a:r>
            <a:r>
              <a:rPr lang="zh-CN" altLang="en-US" sz="2800" b="1">
                <a:solidFill>
                  <a:srgbClr val="00662D"/>
                </a:solidFill>
                <a:sym typeface="+mn-ea"/>
              </a:rPr>
              <a:t>班</a:t>
            </a:r>
            <a:r>
              <a:rPr lang="zh-CN" altLang="en-US" sz="2800" b="1">
                <a:solidFill>
                  <a:srgbClr val="00662D"/>
                </a:solidFill>
                <a:sym typeface="+mn-ea"/>
              </a:rPr>
              <a:t>徐硕  蒋志贤 </a:t>
            </a:r>
            <a:endParaRPr lang="zh-CN" altLang="en-US" sz="2800" b="1">
              <a:solidFill>
                <a:srgbClr val="00662D"/>
              </a:solidFill>
            </a:endParaRPr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    </a:t>
            </a:r>
            <a:r>
              <a:rPr lang="zh-CN" altLang="en-US" sz="2800" b="1">
                <a:solidFill>
                  <a:srgbClr val="00662D"/>
                </a:solidFill>
                <a:sym typeface="+mn-ea"/>
              </a:rPr>
              <a:t>五</a:t>
            </a:r>
            <a:r>
              <a:rPr lang="en-US" altLang="zh-CN" sz="2800" b="1">
                <a:solidFill>
                  <a:srgbClr val="00662D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rgbClr val="00662D"/>
                </a:solidFill>
                <a:sym typeface="+mn-ea"/>
              </a:rPr>
              <a:t>班周彦洁   季子轩   陈昊宇  童心      </a:t>
            </a:r>
            <a:endParaRPr lang="zh-CN" altLang="en-US" sz="2800" b="1">
              <a:solidFill>
                <a:srgbClr val="00662D"/>
              </a:solidFill>
              <a:sym typeface="+mn-ea"/>
            </a:endParaRPr>
          </a:p>
          <a:p>
            <a:r>
              <a:rPr lang="zh-CN" altLang="en-US" sz="2800" b="1">
                <a:solidFill>
                  <a:srgbClr val="00662D"/>
                </a:solidFill>
                <a:sym typeface="+mn-ea"/>
              </a:rPr>
              <a:t>五</a:t>
            </a:r>
            <a:r>
              <a:rPr lang="en-US" altLang="zh-CN" sz="2800" b="1">
                <a:solidFill>
                  <a:srgbClr val="00662D"/>
                </a:solidFill>
                <a:sym typeface="+mn-ea"/>
              </a:rPr>
              <a:t>2</a:t>
            </a:r>
            <a:r>
              <a:rPr lang="zh-CN" altLang="en-US" sz="2800" b="1">
                <a:solidFill>
                  <a:srgbClr val="00662D"/>
                </a:solidFill>
                <a:sym typeface="+mn-ea"/>
              </a:rPr>
              <a:t>班蒋智欢         五</a:t>
            </a:r>
            <a:r>
              <a:rPr lang="en-US" altLang="zh-CN" sz="2800" b="1">
                <a:solidFill>
                  <a:srgbClr val="00662D"/>
                </a:solidFill>
                <a:sym typeface="+mn-ea"/>
              </a:rPr>
              <a:t>4</a:t>
            </a:r>
            <a:r>
              <a:rPr lang="zh-CN" altLang="en-US" sz="2800" b="1">
                <a:solidFill>
                  <a:srgbClr val="00662D"/>
                </a:solidFill>
                <a:sym typeface="+mn-ea"/>
              </a:rPr>
              <a:t>班</a:t>
            </a:r>
            <a:r>
              <a:rPr lang="zh-CN" altLang="en-US" sz="2800" b="1">
                <a:solidFill>
                  <a:srgbClr val="00662D"/>
                </a:solidFill>
                <a:sym typeface="+mn-ea"/>
              </a:rPr>
              <a:t>丁吾杰</a:t>
            </a:r>
            <a:endParaRPr lang="zh-CN" altLang="en-US" sz="2800" b="1">
              <a:solidFill>
                <a:srgbClr val="00662D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 descr="182407.44788361"/>
          <p:cNvPicPr>
            <a:picLocks noChangeAspect="1"/>
          </p:cNvPicPr>
          <p:nvPr/>
        </p:nvPicPr>
        <p:blipFill>
          <a:blip r:embed="rId1">
            <a:lum bright="59999"/>
          </a:blip>
          <a:stretch>
            <a:fillRect/>
          </a:stretch>
        </p:blipFill>
        <p:spPr>
          <a:xfrm>
            <a:off x="0" y="0"/>
            <a:ext cx="941387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框 1"/>
          <p:cNvSpPr txBox="1"/>
          <p:nvPr/>
        </p:nvSpPr>
        <p:spPr>
          <a:xfrm>
            <a:off x="830580" y="730250"/>
            <a:ext cx="81013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hlinkClick r:id="rId2" action="ppaction://hlinkfile"/>
              </a:rPr>
              <a:t>2019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hlinkClick r:id="rId2" action="ppaction://hlinkfile"/>
              </a:rPr>
              <a:t>年秋学期学生校外获奖表彰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9320" y="1960880"/>
            <a:ext cx="66954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2019年江苏省金钥匙竞赛决赛</a:t>
            </a:r>
            <a:endParaRPr lang="zh-CN" altLang="en-US" sz="3600" b="1"/>
          </a:p>
          <a:p>
            <a:endParaRPr lang="zh-CN" altLang="en-US" sz="3600" b="1"/>
          </a:p>
          <a:p>
            <a:r>
              <a:rPr lang="zh-CN" altLang="en-US" sz="3600" b="1">
                <a:solidFill>
                  <a:srgbClr val="00662D"/>
                </a:solidFill>
              </a:rPr>
              <a:t>六</a:t>
            </a:r>
            <a:r>
              <a:rPr lang="en-US" altLang="zh-CN" sz="3600" b="1">
                <a:solidFill>
                  <a:srgbClr val="00662D"/>
                </a:solidFill>
              </a:rPr>
              <a:t>5</a:t>
            </a:r>
            <a:r>
              <a:rPr lang="zh-CN" altLang="en-US" sz="3600" b="1">
                <a:solidFill>
                  <a:srgbClr val="00662D"/>
                </a:solidFill>
              </a:rPr>
              <a:t>班蒋志贤</a:t>
            </a:r>
            <a:r>
              <a:rPr lang="zh-CN" altLang="en-US" sz="3600" b="1"/>
              <a:t>获特等奖，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00662D"/>
                </a:solidFill>
              </a:rPr>
              <a:t>六</a:t>
            </a:r>
            <a:r>
              <a:rPr lang="en-US" altLang="zh-CN" sz="3600" b="1">
                <a:solidFill>
                  <a:srgbClr val="00662D"/>
                </a:solidFill>
              </a:rPr>
              <a:t>5</a:t>
            </a:r>
            <a:r>
              <a:rPr lang="zh-CN" altLang="en-US" sz="3600" b="1">
                <a:solidFill>
                  <a:srgbClr val="00662D"/>
                </a:solidFill>
              </a:rPr>
              <a:t>班庄昊磊</a:t>
            </a:r>
            <a:r>
              <a:rPr lang="zh-CN" altLang="en-US" sz="3600" b="1"/>
              <a:t>获一等奖，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00662D"/>
                </a:solidFill>
              </a:rPr>
              <a:t>六</a:t>
            </a:r>
            <a:r>
              <a:rPr lang="en-US" altLang="zh-CN" sz="3600" b="1">
                <a:solidFill>
                  <a:srgbClr val="00662D"/>
                </a:solidFill>
              </a:rPr>
              <a:t>1</a:t>
            </a:r>
            <a:r>
              <a:rPr lang="zh-CN" altLang="en-US" sz="3600" b="1">
                <a:solidFill>
                  <a:srgbClr val="00662D"/>
                </a:solidFill>
              </a:rPr>
              <a:t>班王家琪、曹阳</a:t>
            </a:r>
            <a:r>
              <a:rPr lang="zh-CN" altLang="en-US" sz="3600" b="1"/>
              <a:t>获二等奖，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00662D"/>
                </a:solidFill>
              </a:rPr>
              <a:t>六</a:t>
            </a:r>
            <a:r>
              <a:rPr lang="en-US" altLang="zh-CN" sz="3600" b="1">
                <a:solidFill>
                  <a:srgbClr val="00662D"/>
                </a:solidFill>
              </a:rPr>
              <a:t>3</a:t>
            </a:r>
            <a:r>
              <a:rPr lang="zh-CN" altLang="en-US" sz="3600" b="1">
                <a:solidFill>
                  <a:srgbClr val="00662D"/>
                </a:solidFill>
              </a:rPr>
              <a:t>班沈梦涵</a:t>
            </a:r>
            <a:r>
              <a:rPr lang="zh-CN" altLang="en-US" sz="3600" b="1"/>
              <a:t>获三等奖。</a:t>
            </a:r>
            <a:endParaRPr lang="zh-CN" altLang="en-US" sz="3600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376215508"/>
  <p:tag name="KSO_WM_UNIT_PLACING_PICTURE_USER_VIEWPORT" val="{&quot;height&quot;:6144,&quot;width&quot;:12288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1481</Words>
  <Application>WPS 演示</Application>
  <PresentationFormat/>
  <Paragraphs>95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隶书</vt:lpstr>
      <vt:lpstr>华文新魏</vt:lpstr>
      <vt:lpstr>黑体</vt:lpstr>
      <vt:lpstr>华文琥珀</vt:lpstr>
      <vt:lpstr>方正粗倩简体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向日葵</cp:lastModifiedBy>
  <cp:revision>15</cp:revision>
  <dcterms:created xsi:type="dcterms:W3CDTF">2018-02-02T00:37:00Z</dcterms:created>
  <dcterms:modified xsi:type="dcterms:W3CDTF">2020-01-17T01:08:06Z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